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8" r:id="rId4"/>
    <p:sldId id="262" r:id="rId5"/>
    <p:sldId id="261" r:id="rId6"/>
    <p:sldId id="259" r:id="rId7"/>
    <p:sldId id="263" r:id="rId8"/>
    <p:sldId id="260" r:id="rId9"/>
    <p:sldId id="264" r:id="rId10"/>
    <p:sldId id="256" r:id="rId1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E99"/>
    <a:srgbClr val="7BA7CB"/>
    <a:srgbClr val="D5C357"/>
    <a:srgbClr val="C5B65B"/>
    <a:srgbClr val="A68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548" autoAdjust="0"/>
  </p:normalViewPr>
  <p:slideViewPr>
    <p:cSldViewPr>
      <p:cViewPr>
        <p:scale>
          <a:sx n="100" d="100"/>
          <a:sy n="100" d="100"/>
        </p:scale>
        <p:origin x="-1092" y="-10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63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38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47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2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4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61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3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94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28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96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74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2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4.wdp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" y="2"/>
            <a:ext cx="9142413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155" y="390090"/>
            <a:ext cx="4480685" cy="43617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GESTALTUNG DES SPIELS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Legende mit Pfeil in vier Richtungen 5"/>
          <p:cNvSpPr/>
          <p:nvPr/>
        </p:nvSpPr>
        <p:spPr>
          <a:xfrm>
            <a:off x="3203848" y="1707654"/>
            <a:ext cx="2304256" cy="1633490"/>
          </a:xfrm>
          <a:prstGeom prst="quadArrowCallout">
            <a:avLst>
              <a:gd name="adj1" fmla="val 4213"/>
              <a:gd name="adj2" fmla="val 7661"/>
              <a:gd name="adj3" fmla="val 12409"/>
              <a:gd name="adj4" fmla="val 52333"/>
            </a:avLst>
          </a:prstGeom>
          <a:solidFill>
            <a:srgbClr val="A68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7" name="Picture 3" descr="I:\Neuer Ordner\Work\MI15 GIE Spielprojekt\Meilenstein2\Präsentation\gears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57" y="2057164"/>
            <a:ext cx="1190700" cy="9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607203" y="2324345"/>
            <a:ext cx="14992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spc="-150" dirty="0" smtClean="0">
                <a:ln>
                  <a:solidFill>
                    <a:srgbClr val="CCAE99"/>
                  </a:solidFill>
                </a:ln>
              </a:rPr>
              <a:t>STEAMPUNK</a:t>
            </a:r>
            <a:endParaRPr lang="de-DE" sz="2000" b="1" spc="-150" dirty="0">
              <a:ln>
                <a:solidFill>
                  <a:srgbClr val="CCAE99"/>
                </a:solidFill>
              </a:ln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512490" y="843558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483768" y="843558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851920" y="84355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148064" y="84355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084168" y="843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0959" y="1563638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Spielfiguren Spieler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0959" y="184977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Abenteurer, Schatzjäger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Individuelle Charaktere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Draufgänger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„</a:t>
            </a:r>
            <a:r>
              <a:rPr lang="de-DE" b="1" dirty="0" err="1" smtClean="0">
                <a:solidFill>
                  <a:schemeClr val="bg1"/>
                </a:solidFill>
              </a:rPr>
              <a:t>gizmos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and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gadgets</a:t>
            </a:r>
            <a:r>
              <a:rPr lang="de-DE" b="1" dirty="0" smtClean="0">
                <a:solidFill>
                  <a:schemeClr val="bg1"/>
                </a:solidFill>
              </a:rPr>
              <a:t>“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Nutzen, was sie finden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40959" y="34617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 Hüter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40959" y="3761978"/>
            <a:ext cx="273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Größer als Spielerfiguren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Alt, marode, mächtig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Gigantische Ausmaße in Spielkontext 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941559" y="195851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Schwebende Festung aus beweglichen Räumen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Fallen, versteckte Schalter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Gefahren (Wächter)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Schätze und Ausrüstung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941558" y="16704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Spielfeld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420575" y="343584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Story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419872" y="3729296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Größte Errungenschaft einer zerfallenen Zivilisation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Unermessliche Reichtümer, ungeahnte Technologien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Unwissende, tollkühne Plünderer wagen sich dorthin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Hüter hat die Aufgabe, die Eindringlinge zu vernichten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331640" y="1166724"/>
            <a:ext cx="360040" cy="581580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2483768" y="1203598"/>
            <a:ext cx="3672408" cy="54470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3988358" y="2039818"/>
            <a:ext cx="1879786" cy="1442242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2483768" y="1932970"/>
            <a:ext cx="1148339" cy="156784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H="1">
            <a:off x="2195736" y="3641944"/>
            <a:ext cx="1234762" cy="163234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6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3" grpId="0"/>
      <p:bldP spid="14" grpId="0"/>
      <p:bldP spid="15" grpId="0"/>
      <p:bldP spid="16" grpId="0"/>
      <p:bldP spid="18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Neuer Ordner\Work\MI15 GIE Spielprojekt\Meilenstein2\Präsentation\meilenstein1summ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2" y="48658"/>
            <a:ext cx="8702412" cy="50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0" y="23709"/>
            <a:ext cx="49320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Was bisher geschah…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FARBEN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80" y="1573149"/>
            <a:ext cx="8016240" cy="17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1547664" y="771550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4811386" y="771550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3538102" y="77155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2586500" y="771550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6130390" y="77155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868144" y="3363838"/>
            <a:ext cx="32758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A68E7C"/>
                </a:solidFill>
              </a:rPr>
              <a:t>Primärfarben (</a:t>
            </a:r>
            <a:r>
              <a:rPr lang="de-DE" sz="1600" b="1" dirty="0" err="1" smtClean="0">
                <a:solidFill>
                  <a:srgbClr val="A68E7C"/>
                </a:solidFill>
              </a:rPr>
              <a:t>Foundation</a:t>
            </a:r>
            <a:r>
              <a:rPr lang="de-DE" sz="1600" b="1" dirty="0" smtClean="0">
                <a:solidFill>
                  <a:srgbClr val="A68E7C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Festung voller Maschinen und Prunk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Verstaubt, vergessen und vergilbt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07504" y="3366740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7BA7CB"/>
                </a:solidFill>
              </a:rPr>
              <a:t>Sekundärfarben (</a:t>
            </a:r>
            <a:r>
              <a:rPr lang="de-DE" sz="1600" b="1" dirty="0" err="1" smtClean="0">
                <a:solidFill>
                  <a:srgbClr val="7BA7CB"/>
                </a:solidFill>
              </a:rPr>
              <a:t>Atmosphere</a:t>
            </a:r>
            <a:r>
              <a:rPr lang="de-DE" sz="1600" b="1" dirty="0" smtClean="0">
                <a:solidFill>
                  <a:srgbClr val="7BA7CB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Festung in den Wolken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Beklemmende, kalte Beleuchtung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Kontrast zu warmen </a:t>
            </a:r>
            <a:r>
              <a:rPr lang="de-DE" sz="1600" b="1" dirty="0" err="1" smtClean="0">
                <a:solidFill>
                  <a:srgbClr val="7BA7CB"/>
                </a:solidFill>
              </a:rPr>
              <a:t>Steampunk</a:t>
            </a:r>
            <a:r>
              <a:rPr lang="de-DE" sz="1600" b="1" dirty="0" smtClean="0">
                <a:solidFill>
                  <a:srgbClr val="7BA7CB"/>
                </a:solidFill>
              </a:rPr>
              <a:t>-Farben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3635896" y="3798788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D5C357"/>
                </a:solidFill>
              </a:rPr>
              <a:t>Akzentfarben (Details)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Blinklichter an Maschinen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Verzierungen und Malereien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Visuelle Unterscheidung der Spielfiguren</a:t>
            </a:r>
          </a:p>
        </p:txBody>
      </p:sp>
    </p:spTree>
    <p:extLst>
      <p:ext uri="{BB962C8B-B14F-4D97-AF65-F5344CB8AC3E}">
        <p14:creationId xmlns:p14="http://schemas.microsoft.com/office/powerpoint/2010/main" val="16602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FORMEN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Kombination aus klobigen Grundformen &amp; filigranen Details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4102" name="Picture 6" descr="I:\Neuer Ordner\Work\MI15 GIE Spielprojekt\Meilenstein2\Präsentation\Shapes combination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23478"/>
            <a:ext cx="2869783" cy="50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266040" y="105958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Standhafte, enorme Festung</a:t>
            </a:r>
            <a:endParaRPr lang="de-DE" b="1" dirty="0">
              <a:solidFill>
                <a:srgbClr val="CCAE99"/>
              </a:solidFill>
            </a:endParaRPr>
          </a:p>
        </p:txBody>
      </p:sp>
      <p:pic>
        <p:nvPicPr>
          <p:cNvPr id="4103" name="Picture 7" descr="I:\Neuer Ordner\Work\MI15 GIE Spielprojekt\Meilenstein2\Präsentation\Shapes combination 02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4" y="1209211"/>
            <a:ext cx="3380982" cy="29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572000" y="1428914"/>
            <a:ext cx="233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Moderne Technologie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419872" y="180282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Verwitterte </a:t>
            </a:r>
            <a:r>
              <a:rPr lang="de-DE" b="1" dirty="0" err="1" smtClean="0">
                <a:solidFill>
                  <a:srgbClr val="CCAE99"/>
                </a:solidFill>
              </a:rPr>
              <a:t>Steampunk</a:t>
            </a:r>
            <a:r>
              <a:rPr lang="de-DE" b="1" dirty="0" smtClean="0">
                <a:solidFill>
                  <a:srgbClr val="CCAE99"/>
                </a:solidFill>
              </a:rPr>
              <a:t>-Optik: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419872" y="217215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Zahnräder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Schläuche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Robotik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Hydraulik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Variable Räume / Bereiche</a:t>
            </a:r>
          </a:p>
          <a:p>
            <a:endParaRPr lang="de-DE" b="1" dirty="0" smtClean="0">
              <a:solidFill>
                <a:srgbClr val="CCAE99"/>
              </a:solidFill>
            </a:endParaRPr>
          </a:p>
        </p:txBody>
      </p:sp>
      <p:pic>
        <p:nvPicPr>
          <p:cNvPr id="4104" name="Picture 8" descr="I:\Neuer Ordner\Work\MicroFair\Meilenstein_2\Konzeptskizzen\Spielfeld_Felddesign\Drehfeld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368079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I:\Neuer Ordner\Work\MicroFair\Meilenstein_2\Konzeptskizzen\Spielfeld_Felddesign\DrehfeldB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7796" y="367317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Gesamtes Spiel nur 1 Ebene -&gt; Integration von Setting in Spielfeld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I:\Neuer Ordner\Work\MI15 GIE Spielprojekt\Meilenstein2\mat\Scans\sketch06 ed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5606"/>
            <a:ext cx="234402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I:\Neuer Ordner\Work\MicroFair\Meilenstein_2\Konzeptskizzen\Spielfeld_Felddesign\spielfeld_schema divid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09963"/>
            <a:ext cx="2250019" cy="22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059832" y="1208231"/>
            <a:ext cx="17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Feldkarten</a:t>
            </a:r>
          </a:p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uf  drehbaren Zahnrädern gelagert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6" name="Picture 8" descr="I:\Neuer Ordner\Work\MicroFair\Meilenstein_2\Konzeptskizzen\Spielfeld_Felddesign\Gear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85" y="1179920"/>
            <a:ext cx="1625600" cy="162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17" name="Rechteck 16"/>
          <p:cNvSpPr/>
          <p:nvPr/>
        </p:nvSpPr>
        <p:spPr>
          <a:xfrm>
            <a:off x="5232441" y="1518286"/>
            <a:ext cx="966688" cy="94886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427984" y="1400448"/>
            <a:ext cx="720080" cy="35083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804248" y="112519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BOSS erscheint, wenn alle Felder aufgedeckt sind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802288" y="20485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Nur „hypothetische“ 2. Ebene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6802288" y="269659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bleiben aufgedeckt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6802288" y="334640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Monster und Fallen sind wieder aktiv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802288" y="399447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werden nach Zug umgedreht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4660029" y="4001217"/>
            <a:ext cx="2144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accent6">
                    <a:lumMod val="75000"/>
                  </a:schemeClr>
                </a:solidFill>
              </a:rPr>
              <a:t>Spielfeld unterteilt in zwei Drehbereiche</a:t>
            </a:r>
            <a:endParaRPr lang="de-DE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 animBg="1"/>
      <p:bldP spid="33" grpId="0"/>
      <p:bldP spid="34" grpId="0"/>
      <p:bldP spid="35" grpId="0"/>
      <p:bldP spid="36" grpId="0"/>
      <p:bldP spid="38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Design: Zahnräder, schwebende Festung, Wolken, Dampf, Zerfall …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3075" name="Picture 3" descr="I:\Neuer Ordner\Work\MI15 GIE Spielprojekt\Meilenstein2\Spielfeld\Spielfeld gears perspective destr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8779"/>
            <a:ext cx="5680047" cy="39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ihandform 9"/>
          <p:cNvSpPr/>
          <p:nvPr/>
        </p:nvSpPr>
        <p:spPr>
          <a:xfrm>
            <a:off x="2075123" y="1287780"/>
            <a:ext cx="4099055" cy="2171700"/>
          </a:xfrm>
          <a:custGeom>
            <a:avLst/>
            <a:gdLst>
              <a:gd name="connsiteX0" fmla="*/ 144780 w 4130040"/>
              <a:gd name="connsiteY0" fmla="*/ 0 h 2171700"/>
              <a:gd name="connsiteX1" fmla="*/ 0 w 4130040"/>
              <a:gd name="connsiteY1" fmla="*/ 579120 h 2171700"/>
              <a:gd name="connsiteX2" fmla="*/ 1104900 w 4130040"/>
              <a:gd name="connsiteY2" fmla="*/ 632460 h 2171700"/>
              <a:gd name="connsiteX3" fmla="*/ 1104900 w 4130040"/>
              <a:gd name="connsiteY3" fmla="*/ 2057400 h 2171700"/>
              <a:gd name="connsiteX4" fmla="*/ 1965960 w 4130040"/>
              <a:gd name="connsiteY4" fmla="*/ 2164080 h 2171700"/>
              <a:gd name="connsiteX5" fmla="*/ 4130040 w 4130040"/>
              <a:gd name="connsiteY5" fmla="*/ 2171700 h 2171700"/>
              <a:gd name="connsiteX6" fmla="*/ 3497580 w 4130040"/>
              <a:gd name="connsiteY6" fmla="*/ 647700 h 2171700"/>
              <a:gd name="connsiteX7" fmla="*/ 2004060 w 4130040"/>
              <a:gd name="connsiteY7" fmla="*/ 22860 h 2171700"/>
              <a:gd name="connsiteX8" fmla="*/ 144780 w 4130040"/>
              <a:gd name="connsiteY8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0040" h="2171700">
                <a:moveTo>
                  <a:pt x="144780" y="0"/>
                </a:moveTo>
                <a:lnTo>
                  <a:pt x="0" y="579120"/>
                </a:lnTo>
                <a:lnTo>
                  <a:pt x="1104900" y="632460"/>
                </a:lnTo>
                <a:lnTo>
                  <a:pt x="1104900" y="2057400"/>
                </a:lnTo>
                <a:lnTo>
                  <a:pt x="1965960" y="2164080"/>
                </a:lnTo>
                <a:lnTo>
                  <a:pt x="4130040" y="2171700"/>
                </a:lnTo>
                <a:lnTo>
                  <a:pt x="3497580" y="647700"/>
                </a:lnTo>
                <a:lnTo>
                  <a:pt x="2004060" y="22860"/>
                </a:lnTo>
                <a:lnTo>
                  <a:pt x="144780" y="0"/>
                </a:lnTo>
                <a:close/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5203870" y="1059582"/>
            <a:ext cx="19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Unterteilung in zwei Drehbereiche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>
            <a:off x="4355976" y="1353323"/>
            <a:ext cx="847894" cy="376237"/>
          </a:xfrm>
          <a:prstGeom prst="straightConnector1">
            <a:avLst/>
          </a:prstGeom>
          <a:ln w="57150" cap="sq" cmpd="sng">
            <a:solidFill>
              <a:schemeClr val="accent6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5989301" y="1635646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Story-Elemente: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6001339" y="1923678"/>
            <a:ext cx="3372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Uralte Festung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Maschinen ohne Wartung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Zerschlissene Mechanik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-&gt; ZERBROCHENES KONSTRUKT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796136" y="3507854"/>
            <a:ext cx="297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Material:</a:t>
            </a:r>
            <a:endParaRPr lang="de-DE" sz="1400" b="1" dirty="0">
              <a:solidFill>
                <a:srgbClr val="CCAE99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796136" y="3723878"/>
            <a:ext cx="3505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Graupappe versch. Stärken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Drehfelder </a:t>
            </a:r>
            <a:r>
              <a:rPr lang="de-DE" sz="1400" b="1" dirty="0" smtClean="0">
                <a:solidFill>
                  <a:srgbClr val="CCAE99"/>
                </a:solidFill>
              </a:rPr>
              <a:t>sind identische Steckbausteine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Unterkonstruktion aus vier Teilen</a:t>
            </a:r>
            <a:endParaRPr lang="de-DE" sz="1400" b="1" dirty="0"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25" grpId="0"/>
      <p:bldP spid="30" grpId="0"/>
      <p:bldP spid="31" grpId="0"/>
      <p:bldP spid="32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FELD- &amp; KAMPFKARTEN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64453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Design: 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Farbspektrum, Rost, Metall, Zahnräder, filigrane und klobige Elemente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701" y="1275606"/>
            <a:ext cx="2646952" cy="361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1482397" y="3795886"/>
            <a:ext cx="970039" cy="886252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stCxn id="19" idx="1"/>
          </p:cNvCxnSpPr>
          <p:nvPr/>
        </p:nvCxnSpPr>
        <p:spPr>
          <a:xfrm flipH="1">
            <a:off x="3131840" y="2396376"/>
            <a:ext cx="432048" cy="18466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563888" y="221171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Illustrationsbereich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21" name="Gerade Verbindung mit Pfeil 20"/>
          <p:cNvCxnSpPr>
            <a:stCxn id="23" idx="1"/>
          </p:cNvCxnSpPr>
          <p:nvPr/>
        </p:nvCxnSpPr>
        <p:spPr>
          <a:xfrm flipH="1">
            <a:off x="2452436" y="3608757"/>
            <a:ext cx="1111452" cy="180394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3563888" y="34240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Textbereich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34" name="Gerade Verbindung mit Pfeil 33"/>
          <p:cNvCxnSpPr/>
          <p:nvPr/>
        </p:nvCxnSpPr>
        <p:spPr>
          <a:xfrm flipH="1">
            <a:off x="2874910" y="4347140"/>
            <a:ext cx="688978" cy="3662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563888" y="386963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Bedrohung</a:t>
            </a:r>
            <a:r>
              <a:rPr lang="de-DE" b="1" dirty="0" smtClean="0">
                <a:solidFill>
                  <a:srgbClr val="CCAE99"/>
                </a:solidFill>
              </a:rPr>
              <a:t> </a:t>
            </a:r>
            <a:r>
              <a:rPr lang="de-DE" sz="1200" b="1" dirty="0" smtClean="0">
                <a:solidFill>
                  <a:srgbClr val="CCAE99"/>
                </a:solidFill>
              </a:rPr>
              <a:t>(Kampfwert)</a:t>
            </a:r>
            <a:endParaRPr lang="de-DE" b="1" dirty="0" smtClean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chemeClr val="accent3">
                    <a:lumMod val="75000"/>
                  </a:schemeClr>
                </a:solidFill>
              </a:rPr>
              <a:t>Stabilität</a:t>
            </a:r>
            <a:r>
              <a:rPr lang="de-DE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200" b="1" dirty="0" smtClean="0">
                <a:solidFill>
                  <a:srgbClr val="CCAE99"/>
                </a:solidFill>
              </a:rPr>
              <a:t>(Zustandswert)</a:t>
            </a:r>
            <a:endParaRPr lang="de-DE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1272890"/>
            <a:ext cx="2648889" cy="36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Gerade Verbindung mit Pfeil 48"/>
          <p:cNvCxnSpPr/>
          <p:nvPr/>
        </p:nvCxnSpPr>
        <p:spPr>
          <a:xfrm>
            <a:off x="5621018" y="4102166"/>
            <a:ext cx="1327246" cy="30684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3563888" y="13069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Titel / Bezeichnung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54" name="Gerade Verbindung mit Pfeil 53"/>
          <p:cNvCxnSpPr/>
          <p:nvPr/>
        </p:nvCxnSpPr>
        <p:spPr>
          <a:xfrm>
            <a:off x="5580112" y="1491630"/>
            <a:ext cx="576064" cy="94469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>
            <a:off x="5580112" y="2396376"/>
            <a:ext cx="704529" cy="216024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2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9" grpId="0"/>
      <p:bldP spid="23" grpId="0"/>
      <p:bldP spid="35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/>
          <p:cNvSpPr/>
          <p:nvPr/>
        </p:nvSpPr>
        <p:spPr>
          <a:xfrm>
            <a:off x="3347864" y="4750073"/>
            <a:ext cx="1792259" cy="2434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360747" y="4876006"/>
            <a:ext cx="5355448" cy="496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496" y="4855523"/>
            <a:ext cx="3023011" cy="3085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SPIELFIGUREN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42774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Individuelle Spieler-Figuren &amp; gewaltige Endgegner-Figur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I:\Neuer Ordner\Work\MI15 GIE Spielprojekt\Meilenstein2\mat\character02a 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44" flipH="1">
            <a:off x="-1473202" y="1801804"/>
            <a:ext cx="3974697" cy="33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2663164" y="4780344"/>
            <a:ext cx="1224136" cy="1829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555776" y="3923900"/>
            <a:ext cx="1036867" cy="10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>
            <a:off x="2214679" y="4242008"/>
            <a:ext cx="701137" cy="0"/>
          </a:xfrm>
          <a:prstGeom prst="straightConnector1">
            <a:avLst/>
          </a:prstGeom>
          <a:ln w="57150" cap="sq" cmpd="sng">
            <a:solidFill>
              <a:srgbClr val="CCAE99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I:\Neuer Ordner\Work\MI15 GIE Spielprojekt\Meilenstein2\mat\Hueter placeholder figurine 6cm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92" y="2377976"/>
            <a:ext cx="2160588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I:\Neuer Ordner\Work\MI15 GIE Spielprojekt\Meilenstein2\mat\Hueter placeholder 16cm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-812626"/>
            <a:ext cx="6229089" cy="62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 rot="17073956">
            <a:off x="4836659" y="2115399"/>
            <a:ext cx="3754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spc="300" dirty="0" smtClean="0">
                <a:solidFill>
                  <a:schemeClr val="accent6">
                    <a:lumMod val="75000"/>
                  </a:schemeClr>
                </a:solidFill>
              </a:rPr>
              <a:t>Platzhalter</a:t>
            </a:r>
            <a:endParaRPr lang="de-DE" sz="4800" b="1" spc="3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/>
          <p:cNvCxnSpPr/>
          <p:nvPr/>
        </p:nvCxnSpPr>
        <p:spPr>
          <a:xfrm flipH="1">
            <a:off x="4717772" y="3363838"/>
            <a:ext cx="718324" cy="0"/>
          </a:xfrm>
          <a:prstGeom prst="straightConnector1">
            <a:avLst/>
          </a:prstGeom>
          <a:ln w="57150" cap="sq" cmpd="sng">
            <a:solidFill>
              <a:srgbClr val="7BA7CB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7776864" y="896982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7BA7CB"/>
                </a:solidFill>
              </a:rPr>
              <a:t>Maßstab 1 : </a:t>
            </a:r>
            <a:r>
              <a:rPr lang="de-DE" sz="1400" b="1" dirty="0">
                <a:solidFill>
                  <a:srgbClr val="7BA7CB"/>
                </a:solidFill>
              </a:rPr>
              <a:t>5</a:t>
            </a:r>
            <a:endParaRPr lang="de-DE" sz="1400" b="1" dirty="0" smtClean="0">
              <a:solidFill>
                <a:srgbClr val="7BA7CB"/>
              </a:solidFill>
            </a:endParaRPr>
          </a:p>
          <a:p>
            <a:r>
              <a:rPr lang="de-DE" sz="1400" b="1" dirty="0" smtClean="0">
                <a:solidFill>
                  <a:srgbClr val="7BA7CB"/>
                </a:solidFill>
              </a:rPr>
              <a:t>(bei Projektion)</a:t>
            </a:r>
            <a:endParaRPr lang="de-DE" sz="1400" b="1" dirty="0">
              <a:solidFill>
                <a:srgbClr val="7BA7CB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907704" y="2499742"/>
            <a:ext cx="22322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Plastik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Viel Benutzung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Leicht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„Verwundbarer Mensch“</a:t>
            </a:r>
            <a:endParaRPr lang="de-DE" sz="1400" b="1" dirty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rgbClr val="CCAE99"/>
                </a:solidFill>
              </a:rPr>
              <a:t>3 – 3,5 cm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75856" y="1491630"/>
            <a:ext cx="27363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Zinn 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Schwere Haptik</a:t>
            </a:r>
          </a:p>
          <a:p>
            <a:r>
              <a:rPr lang="de-DE" sz="1400" b="1" dirty="0" smtClean="0">
                <a:solidFill>
                  <a:srgbClr val="7BA7CB"/>
                </a:solidFill>
              </a:rPr>
              <a:t>„tödlicher Gigant“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6,5 – 7 cm</a:t>
            </a:r>
          </a:p>
        </p:txBody>
      </p:sp>
    </p:spTree>
    <p:extLst>
      <p:ext uri="{BB962C8B-B14F-4D97-AF65-F5344CB8AC3E}">
        <p14:creationId xmlns:p14="http://schemas.microsoft.com/office/powerpoint/2010/main" val="31501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19" grpId="0" animBg="1"/>
      <p:bldP spid="6" grpId="0"/>
      <p:bldP spid="7" grpId="0" animBg="1"/>
      <p:bldP spid="9" grpId="0"/>
      <p:bldP spid="33" grpId="0"/>
      <p:bldP spid="17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26"/>
          <p:cNvSpPr/>
          <p:nvPr/>
        </p:nvSpPr>
        <p:spPr>
          <a:xfrm rot="207199">
            <a:off x="5481883" y="3888819"/>
            <a:ext cx="3657843" cy="37330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-324544" y="4610834"/>
            <a:ext cx="9721079" cy="496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04" name="Picture 8" descr="I:\Neuer Ordner\Work\MI15 GIE Spielprojekt\Meilenstein2\mat\morale slipp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5352">
            <a:off x="6018372" y="3310775"/>
            <a:ext cx="2943338" cy="12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STORY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323528" y="627534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Story-Elemente: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23527" y="936759"/>
            <a:ext cx="556328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rgbClr val="CCAE99"/>
                </a:solidFill>
              </a:rPr>
              <a:t>Größte Errungenschaft einer zerfallenen </a:t>
            </a:r>
            <a:r>
              <a:rPr lang="de-DE" b="1" dirty="0" smtClean="0">
                <a:solidFill>
                  <a:srgbClr val="CCAE99"/>
                </a:solidFill>
              </a:rPr>
              <a:t>Zivilisation</a:t>
            </a:r>
            <a:endParaRPr lang="de-DE" b="1" dirty="0" smtClean="0">
              <a:solidFill>
                <a:srgbClr val="CCAE99"/>
              </a:solidFill>
            </a:endParaRP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rgbClr val="CCAE99"/>
                </a:solidFill>
              </a:rPr>
              <a:t>Unermessliche Reichtümer, ungeahnte </a:t>
            </a:r>
            <a:r>
              <a:rPr lang="de-DE" b="1" dirty="0" smtClean="0">
                <a:solidFill>
                  <a:srgbClr val="CCAE99"/>
                </a:solidFill>
              </a:rPr>
              <a:t>Technologien</a:t>
            </a:r>
            <a:endParaRPr lang="de-DE" b="1" dirty="0" smtClean="0">
              <a:solidFill>
                <a:srgbClr val="CCAE99"/>
              </a:solidFill>
            </a:endParaRP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Unwissende, tollkühne Plünderer wagen sich 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dorthin</a:t>
            </a:r>
            <a:endParaRPr lang="de-DE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Hüter hat die Aufgabe, die Eindringlinge zu 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vernichten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de-DE" b="1" dirty="0" smtClean="0">
                <a:solidFill>
                  <a:schemeClr val="accent6"/>
                </a:solidFill>
              </a:rPr>
              <a:t>Im Kampf um Überleben und Reichtum schwindet Moral</a:t>
            </a:r>
          </a:p>
          <a:p>
            <a:pPr>
              <a:spcBef>
                <a:spcPts val="600"/>
              </a:spcBef>
            </a:pPr>
            <a:endParaRPr lang="de-DE" b="1" dirty="0">
              <a:solidFill>
                <a:schemeClr val="accent6"/>
              </a:solidFill>
            </a:endParaRPr>
          </a:p>
        </p:txBody>
      </p:sp>
      <p:sp>
        <p:nvSpPr>
          <p:cNvPr id="2" name="Geschweifte Klammer rechts 1"/>
          <p:cNvSpPr/>
          <p:nvPr/>
        </p:nvSpPr>
        <p:spPr>
          <a:xfrm>
            <a:off x="5540967" y="1672411"/>
            <a:ext cx="312979" cy="650348"/>
          </a:xfrm>
          <a:prstGeom prst="rightBrace">
            <a:avLst/>
          </a:prstGeom>
          <a:ln w="41275" cap="flat">
            <a:solidFill>
              <a:schemeClr val="accent6">
                <a:lumMod val="75000"/>
              </a:schemeClr>
            </a:solidFill>
            <a:miter lim="800000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146690" y="1812919"/>
            <a:ext cx="25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Konflikt Spieler &lt;-&gt; Spiel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146690" y="2352531"/>
            <a:ext cx="288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Konflikt Spieler &lt;-&gt; Spieler</a:t>
            </a:r>
            <a:endParaRPr lang="de-DE" b="1" dirty="0">
              <a:solidFill>
                <a:schemeClr val="accent6"/>
              </a:solidFill>
            </a:endParaRPr>
          </a:p>
        </p:txBody>
      </p:sp>
      <p:pic>
        <p:nvPicPr>
          <p:cNvPr id="4099" name="Picture 3" descr="I:\Neuer Ordner\Work\MI15 GIE Spielprojekt\Meilenstein2\mat\character01a col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8811" y="2466502"/>
            <a:ext cx="2305557" cy="29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I:\Neuer Ordner\Work\MI15 GIE Spielprojekt\Meilenstein2\mat\michi crow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1640" y="2721862"/>
            <a:ext cx="2418336" cy="226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:\Neuer Ordner\Work\MI15 GIE Spielprojekt\Meilenstein2\mat\michi creeperb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844">
            <a:off x="-854331" y="2004625"/>
            <a:ext cx="3913993" cy="30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:\Neuer Ordner\Work\MI15 GIE Spielprojekt\Meilenstein2\mat\michi catb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79862"/>
            <a:ext cx="3343473" cy="138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30" grpId="0"/>
      <p:bldP spid="2" grpId="0" animBg="1"/>
      <p:bldP spid="16" grpId="0"/>
      <p:bldP spid="17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396</Words>
  <Application>Microsoft Office PowerPoint</Application>
  <PresentationFormat>Bildschirmpräsentation (16:9)</PresentationFormat>
  <Paragraphs>117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Schocke</dc:creator>
  <cp:lastModifiedBy>Fabian Schocke</cp:lastModifiedBy>
  <cp:revision>211</cp:revision>
  <dcterms:created xsi:type="dcterms:W3CDTF">2015-11-08T09:19:45Z</dcterms:created>
  <dcterms:modified xsi:type="dcterms:W3CDTF">2015-11-09T23:40:53Z</dcterms:modified>
</cp:coreProperties>
</file>